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59" r:id="rId2"/>
    <p:sldId id="305" r:id="rId3"/>
    <p:sldId id="311" r:id="rId4"/>
    <p:sldId id="313" r:id="rId5"/>
    <p:sldId id="314" r:id="rId6"/>
    <p:sldId id="315" r:id="rId7"/>
    <p:sldId id="319" r:id="rId8"/>
    <p:sldId id="321" r:id="rId9"/>
    <p:sldId id="287" r:id="rId10"/>
    <p:sldId id="318" r:id="rId11"/>
    <p:sldId id="316" r:id="rId12"/>
    <p:sldId id="312" r:id="rId13"/>
    <p:sldId id="310" r:id="rId14"/>
    <p:sldId id="309" r:id="rId15"/>
    <p:sldId id="323" r:id="rId16"/>
    <p:sldId id="322" r:id="rId17"/>
    <p:sldId id="325" r:id="rId18"/>
    <p:sldId id="326" r:id="rId19"/>
    <p:sldId id="327" r:id="rId20"/>
    <p:sldId id="328" r:id="rId21"/>
    <p:sldId id="324" r:id="rId22"/>
    <p:sldId id="329" r:id="rId23"/>
    <p:sldId id="330" r:id="rId24"/>
    <p:sldId id="331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7C30"/>
    <a:srgbClr val="EEEEEE"/>
    <a:srgbClr val="ECECEC"/>
    <a:srgbClr val="24292E"/>
    <a:srgbClr val="050203"/>
    <a:srgbClr val="030102"/>
    <a:srgbClr val="010101"/>
    <a:srgbClr val="252524"/>
    <a:srgbClr val="3079BC"/>
    <a:srgbClr val="33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721"/>
  </p:normalViewPr>
  <p:slideViewPr>
    <p:cSldViewPr snapToGrid="0" snapToObjects="1">
      <p:cViewPr varScale="1">
        <p:scale>
          <a:sx n="99" d="100"/>
          <a:sy n="99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8440A-FB2A-8241-8298-38A26AE17491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A9BD5-D00A-064D-A109-2BDEBC314D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1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A9BD5-D00A-064D-A109-2BDEBC314D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83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917965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rgbClr val="555555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" y="5839789"/>
            <a:ext cx="6858000" cy="4396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Venue | Date</a:t>
            </a:r>
          </a:p>
        </p:txBody>
      </p:sp>
    </p:spTree>
    <p:extLst>
      <p:ext uri="{BB962C8B-B14F-4D97-AF65-F5344CB8AC3E}">
        <p14:creationId xmlns:p14="http://schemas.microsoft.com/office/powerpoint/2010/main" val="833328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1">
                    <a:lumMod val="75000"/>
                  </a:schemeClr>
                </a:solidFill>
                <a:latin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13347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8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>
                <a:solidFill>
                  <a:schemeClr val="bg2">
                    <a:lumMod val="10000"/>
                  </a:schemeClr>
                </a:solidFill>
              </a:defRPr>
            </a:lvl2pPr>
            <a:lvl3pPr marL="11430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2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400" indent="-228600"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340983"/>
            <a:ext cx="91440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</a:lstStyle>
          <a:p>
            <a:r>
              <a:rPr lang="tr-TR" dirty="0"/>
              <a:t>Aselsan</a:t>
            </a:r>
            <a:endParaRPr lang="en-US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0" y="955919"/>
            <a:ext cx="9144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951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0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43BA642-7F15-184F-939E-4070E0E5D9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2236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BBBBB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BBBBB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BBBBB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BBBBB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BBBBB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-2"/>
            <a:ext cx="9144000" cy="3147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744794" y="0"/>
            <a:ext cx="7772400" cy="3147642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GNU Radio </a:t>
            </a:r>
            <a: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Basics</a:t>
            </a:r>
            <a:b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&amp;</a:t>
            </a:r>
            <a:b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tr-T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Interfacing</a:t>
            </a:r>
            <a: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tr-T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to</a:t>
            </a:r>
            <a:r>
              <a:rPr lang="tr-T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Aselsan COMINT </a:t>
            </a:r>
            <a:r>
              <a:rPr lang="tr-TR" sz="5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Receivers</a:t>
            </a:r>
            <a:endParaRPr lang="en-US" sz="54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01994" y="3181089"/>
            <a:ext cx="6858000" cy="1214969"/>
          </a:xfrm>
        </p:spPr>
        <p:txBody>
          <a:bodyPr anchor="ctr">
            <a:normAutofit/>
          </a:bodyPr>
          <a:lstStyle/>
          <a:p>
            <a:r>
              <a:rPr lang="tr-TR" sz="3200" dirty="0">
                <a:solidFill>
                  <a:srgbClr val="006DB6"/>
                </a:solidFill>
                <a:latin typeface="Helvetica Neue" charset="0"/>
                <a:ea typeface="Helvetica Neue" charset="0"/>
                <a:cs typeface="Helvetica Neue" charset="0"/>
              </a:rPr>
              <a:t>Murat Sever</a:t>
            </a:r>
            <a:endParaRPr lang="en-US" sz="3200" dirty="0">
              <a:solidFill>
                <a:srgbClr val="006DB6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4"/>
          </p:nvPr>
        </p:nvSpPr>
        <p:spPr>
          <a:xfrm>
            <a:off x="1143000" y="5619135"/>
            <a:ext cx="6858000" cy="123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1500" dirty="0">
                <a:latin typeface="Helvetica Neue"/>
              </a:rPr>
              <a:t>Kasım, 2018</a:t>
            </a:r>
            <a:endParaRPr lang="en-US" sz="1500" dirty="0">
              <a:latin typeface="Helvetica Neue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3147642"/>
            <a:ext cx="9144000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0" y="4507861"/>
            <a:ext cx="10096500" cy="1214969"/>
          </a:xfrm>
          <a:prstGeom prst="rect">
            <a:avLst/>
          </a:prstGeom>
        </p:spPr>
      </p:pic>
      <p:sp>
        <p:nvSpPr>
          <p:cNvPr id="2" name="AutoShape 2" descr="Image result for cc by 4.0">
            <a:extLst>
              <a:ext uri="{FF2B5EF4-FFF2-40B4-BE49-F238E27FC236}">
                <a16:creationId xmlns:a16="http://schemas.microsoft.com/office/drawing/2014/main" id="{31F4369F-A585-4362-9582-26E7A89B8E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558413" y="265470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27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9A365-5B58-4B40-A449-2A4B903E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Tree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FF63F-7F20-4794-A319-99EF4FCB7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GNU Radio can be extended with OOTs</a:t>
            </a:r>
          </a:p>
          <a:p>
            <a:r>
              <a:rPr lang="en-US" dirty="0"/>
              <a:t>OOTs cover more specific functionality</a:t>
            </a:r>
          </a:p>
          <a:p>
            <a:r>
              <a:rPr lang="en-US" dirty="0"/>
              <a:t>There is a large number available</a:t>
            </a:r>
          </a:p>
          <a:p>
            <a:r>
              <a:rPr lang="en-US" dirty="0"/>
              <a:t>CGRAN is our central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C3809-A6F1-4AC1-9ED8-6E708B554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652F-D20A-4B2A-90E8-4E7EFBD579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GNU Radio Workshop // SDR Academy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-208344" y="6076709"/>
            <a:ext cx="9711159" cy="945312"/>
          </a:xfrm>
          <a:prstGeom prst="round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1" b="5291"/>
          <a:stretch/>
        </p:blipFill>
        <p:spPr>
          <a:xfrm>
            <a:off x="1116957" y="3290341"/>
            <a:ext cx="6910086" cy="356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4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F572-EEBC-401D-9C7A-01BEED75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 used 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ACB3B-870A-41F8-A507-CF350B4E8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409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94A76-D8AE-41FF-8CAB-68671A6D89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340983"/>
            <a:ext cx="3086100" cy="517017"/>
          </a:xfrm>
        </p:spPr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000" l="10000" r="90000">
                        <a14:foregroundMark x1="46667" y1="7333" x2="60000" y2="13333"/>
                        <a14:foregroundMark x1="41333" y1="17333" x2="52000" y2="1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14" y="3040770"/>
            <a:ext cx="1197492" cy="1197492"/>
          </a:xfrm>
        </p:spPr>
      </p:pic>
      <p:sp>
        <p:nvSpPr>
          <p:cNvPr id="8" name="TextBox 7"/>
          <p:cNvSpPr txBox="1"/>
          <p:nvPr/>
        </p:nvSpPr>
        <p:spPr>
          <a:xfrm>
            <a:off x="3569218" y="1185980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Commercial</a:t>
            </a:r>
          </a:p>
          <a:p>
            <a:pPr algn="ctr"/>
            <a:r>
              <a:rPr lang="en-US" dirty="0"/>
              <a:t>R&amp;D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0804" y="1604996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Infosec</a:t>
            </a:r>
            <a:endParaRPr lang="en-US" dirty="0"/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05083" y="3272308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Hardware</a:t>
            </a:r>
          </a:p>
          <a:p>
            <a:pPr algn="ctr"/>
            <a:r>
              <a:rPr lang="en-US" dirty="0"/>
              <a:t>Vendors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7097" y="4963562"/>
            <a:ext cx="1488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Professional</a:t>
            </a:r>
          </a:p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Providers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9218" y="5647144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Hobbyists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62434" y="5240561"/>
            <a:ext cx="14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3353" y="331258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Academic</a:t>
            </a:r>
          </a:p>
          <a:p>
            <a:pPr algn="ctr"/>
            <a:r>
              <a:rPr lang="en-US" dirty="0"/>
              <a:t>Research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12522" y="1629965"/>
            <a:ext cx="1488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Defense</a:t>
            </a:r>
          </a:p>
          <a:p>
            <a:pPr algn="ctr"/>
            <a:r>
              <a:rPr lang="en-US" dirty="0"/>
              <a:t>Research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50992" y="2325502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59077" y="4254084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09759" y="4532321"/>
            <a:ext cx="7473" cy="91440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6200000">
            <a:off x="3042254" y="4223116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636295" y="3639516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09760" y="2018897"/>
            <a:ext cx="7473" cy="74900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>
            <a:off x="4956284" y="2398775"/>
            <a:ext cx="716922" cy="69944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97582" y="3635750"/>
            <a:ext cx="1078455" cy="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4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DE345-7B16-4E07-8E29-006EDABF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is an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0794-2E4F-48F2-ABF3-7BDBED2E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0800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Active Open Source community</a:t>
            </a:r>
            <a:r>
              <a:rPr lang="tr-TR" dirty="0"/>
              <a:t> since 2001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PyBombs</a:t>
            </a:r>
            <a:r>
              <a:rPr lang="en-US" dirty="0"/>
              <a:t>, OOTs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GRCon</a:t>
            </a:r>
            <a:r>
              <a:rPr lang="tr-TR" dirty="0"/>
              <a:t> since 2011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GNU Radio Foundation</a:t>
            </a:r>
          </a:p>
          <a:p>
            <a:pPr>
              <a:lnSpc>
                <a:spcPct val="150000"/>
              </a:lnSpc>
            </a:pPr>
            <a:r>
              <a:rPr lang="en-US" dirty="0"/>
              <a:t>FOSDEM SDR </a:t>
            </a:r>
            <a:r>
              <a:rPr lang="en-US" dirty="0" err="1"/>
              <a:t>DevRoom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GSoC</a:t>
            </a:r>
            <a:r>
              <a:rPr lang="en-US" dirty="0"/>
              <a:t>, </a:t>
            </a:r>
            <a:r>
              <a:rPr lang="en-US" dirty="0" err="1"/>
              <a:t>SoCIS</a:t>
            </a:r>
            <a:r>
              <a:rPr lang="en-US" dirty="0"/>
              <a:t>, R&amp;S Competition, SDR Academy</a:t>
            </a:r>
            <a:endParaRPr lang="tr-TR" dirty="0"/>
          </a:p>
          <a:p>
            <a:pPr>
              <a:lnSpc>
                <a:spcPct val="150000"/>
              </a:lnSpc>
            </a:pPr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Europe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4BEFC-42F8-4D75-AE89-7AA6F0FF1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3CC40-271E-4F4E-A2F0-3103B3D7A3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52" y="1878674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8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C37C-3F5B-488B-90AF-F230A690A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GNU Radio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0ABB9-85E7-4C07-BD0F-ED380E31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925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From source: GitHub</a:t>
            </a:r>
          </a:p>
          <a:p>
            <a:pPr>
              <a:lnSpc>
                <a:spcPct val="150000"/>
              </a:lnSpc>
            </a:pPr>
            <a:r>
              <a:rPr lang="en-US" dirty="0"/>
              <a:t>Package manager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Some are pretty outdated</a:t>
            </a:r>
          </a:p>
          <a:p>
            <a:pPr>
              <a:lnSpc>
                <a:spcPct val="150000"/>
              </a:lnSpc>
            </a:pPr>
            <a:r>
              <a:rPr lang="en-US" dirty="0"/>
              <a:t>macOS / homebrew</a:t>
            </a:r>
          </a:p>
          <a:p>
            <a:pPr>
              <a:lnSpc>
                <a:spcPct val="150000"/>
              </a:lnSpc>
            </a:pPr>
            <a:r>
              <a:rPr lang="de-DE" b="1" dirty="0" err="1"/>
              <a:t>PyBombs</a:t>
            </a:r>
            <a:r>
              <a:rPr lang="en-US" dirty="0"/>
              <a:t>: integrated dependency management and 3rd party application installation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64E88-5471-4905-B44B-9550116AE1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91874-E70C-4A96-91ED-049CA38E22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99B9-B5B9-435E-B600-FA91F1477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Learn</a:t>
            </a:r>
            <a:r>
              <a:rPr lang="de-DE" dirty="0"/>
              <a:t> // </a:t>
            </a:r>
            <a:r>
              <a:rPr lang="de-DE" dirty="0" err="1"/>
              <a:t>Discuss</a:t>
            </a:r>
            <a:r>
              <a:rPr lang="de-DE" dirty="0"/>
              <a:t> // Connect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2DE1-708A-49EE-8D64-7471C69D7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6205"/>
            <a:ext cx="7886700" cy="504348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de-DE" dirty="0"/>
              <a:t>Website</a:t>
            </a:r>
            <a:r>
              <a:rPr lang="en-US" dirty="0"/>
              <a:t>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www.gnuradio.org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Development: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github.com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b="1" dirty="0">
                <a:solidFill>
                  <a:schemeClr val="tx1"/>
                </a:solidFill>
              </a:rPr>
              <a:t>Mailing List: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discuss-gnuradio@gnu.org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Wiki: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wiki.gnuradio.org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Slack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slack.gnuradio.org</a:t>
            </a: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Facebook: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gnuradioproject</a:t>
            </a:r>
            <a:endParaRPr lang="en-US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200"/>
              </a:spcBef>
            </a:pPr>
            <a:r>
              <a:rPr lang="en-US" dirty="0">
                <a:solidFill>
                  <a:schemeClr val="tx1"/>
                </a:solidFill>
              </a:rPr>
              <a:t>Twitter: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@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gnuradio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0944F-8F0B-481C-B8C5-045750E9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FA9AB-9439-41B6-9D55-6AD26CE5F2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73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4C4DE4B-E6E2-4433-98F4-2A2B134A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began</a:t>
            </a:r>
            <a:r>
              <a:rPr lang="tr-TR" dirty="0"/>
              <a:t>…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872CCC-0EFA-4AF4-B63F-600C8F7EE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New hardware </a:t>
            </a:r>
            <a:r>
              <a:rPr lang="tr-TR" dirty="0" err="1"/>
              <a:t>access</a:t>
            </a:r>
            <a:r>
              <a:rPr lang="tr-TR" dirty="0"/>
              <a:t> </a:t>
            </a:r>
            <a:r>
              <a:rPr lang="tr-TR" dirty="0" err="1"/>
              <a:t>library</a:t>
            </a:r>
            <a:r>
              <a:rPr lang="tr-TR" dirty="0"/>
              <a:t> </a:t>
            </a:r>
            <a:r>
              <a:rPr lang="tr-TR" dirty="0" err="1"/>
              <a:t>written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HF-ED Project</a:t>
            </a:r>
          </a:p>
          <a:p>
            <a:r>
              <a:rPr lang="tr-TR" dirty="0"/>
              <a:t>No </a:t>
            </a:r>
            <a:r>
              <a:rPr lang="tr-TR" dirty="0" err="1"/>
              <a:t>working</a:t>
            </a:r>
            <a:r>
              <a:rPr lang="tr-TR" dirty="0"/>
              <a:t> GUI </a:t>
            </a:r>
            <a:r>
              <a:rPr lang="tr-TR" dirty="0" err="1"/>
              <a:t>available</a:t>
            </a:r>
            <a:r>
              <a:rPr lang="tr-TR" dirty="0"/>
              <a:t> at </a:t>
            </a:r>
            <a:r>
              <a:rPr lang="tr-TR" dirty="0" err="1"/>
              <a:t>that</a:t>
            </a:r>
            <a:r>
              <a:rPr lang="tr-TR" dirty="0"/>
              <a:t> time</a:t>
            </a:r>
          </a:p>
          <a:p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verify</a:t>
            </a:r>
            <a:r>
              <a:rPr lang="tr-TR" dirty="0"/>
              <a:t> FFT </a:t>
            </a:r>
            <a:r>
              <a:rPr lang="tr-TR" dirty="0" err="1"/>
              <a:t>and</a:t>
            </a:r>
            <a:r>
              <a:rPr lang="tr-TR" dirty="0"/>
              <a:t> IQ data</a:t>
            </a:r>
          </a:p>
          <a:p>
            <a:r>
              <a:rPr lang="tr-TR" dirty="0" err="1"/>
              <a:t>Make</a:t>
            </a:r>
            <a:r>
              <a:rPr lang="tr-TR" dirty="0"/>
              <a:t> sure </a:t>
            </a:r>
            <a:r>
              <a:rPr lang="tr-TR" dirty="0" err="1"/>
              <a:t>receiver</a:t>
            </a:r>
            <a:r>
              <a:rPr lang="tr-TR" dirty="0"/>
              <a:t> is </a:t>
            </a:r>
            <a:r>
              <a:rPr lang="tr-TR" dirty="0" err="1"/>
              <a:t>configured</a:t>
            </a:r>
            <a:r>
              <a:rPr lang="tr-TR" dirty="0"/>
              <a:t> </a:t>
            </a:r>
            <a:r>
              <a:rPr lang="tr-TR" dirty="0" err="1"/>
              <a:t>right</a:t>
            </a:r>
            <a:endParaRPr lang="tr-TR" dirty="0"/>
          </a:p>
          <a:p>
            <a:pPr lvl="1"/>
            <a:r>
              <a:rPr lang="tr-TR" dirty="0" err="1"/>
              <a:t>center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, </a:t>
            </a:r>
            <a:r>
              <a:rPr lang="tr-TR" dirty="0" err="1"/>
              <a:t>bandwidth</a:t>
            </a:r>
            <a:r>
              <a:rPr lang="tr-TR" dirty="0"/>
              <a:t>…</a:t>
            </a:r>
          </a:p>
          <a:p>
            <a:r>
              <a:rPr lang="tr-TR" dirty="0" err="1"/>
              <a:t>Visualize</a:t>
            </a:r>
            <a:r>
              <a:rPr lang="tr-TR" dirty="0"/>
              <a:t> data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84DB026-CAD3-4CB6-A962-B09D49D8D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19B906C-565E-4F6B-AA62-D4183E576A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54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320AB00-AB1A-4A1B-8EAF-AB5BA9B8E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Interface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Aselsan </a:t>
            </a:r>
            <a:r>
              <a:rPr lang="tr-TR" dirty="0" err="1"/>
              <a:t>Comint</a:t>
            </a:r>
            <a:r>
              <a:rPr lang="tr-TR" dirty="0"/>
              <a:t> </a:t>
            </a:r>
            <a:r>
              <a:rPr lang="tr-TR" dirty="0" err="1"/>
              <a:t>Receivers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FF0083-EC75-448E-B0F3-792E22A9E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Aselsan </a:t>
            </a:r>
            <a:r>
              <a:rPr lang="tr-TR" dirty="0" err="1"/>
              <a:t>Comint</a:t>
            </a:r>
            <a:r>
              <a:rPr lang="tr-TR" dirty="0"/>
              <a:t> </a:t>
            </a:r>
            <a:r>
              <a:rPr lang="tr-TR" dirty="0" err="1"/>
              <a:t>Receivers</a:t>
            </a:r>
            <a:endParaRPr lang="tr-TR" dirty="0"/>
          </a:p>
          <a:p>
            <a:pPr lvl="1"/>
            <a:r>
              <a:rPr lang="tr-TR" dirty="0" err="1"/>
              <a:t>Two</a:t>
            </a:r>
            <a:r>
              <a:rPr lang="tr-TR" dirty="0"/>
              <a:t> main data </a:t>
            </a:r>
            <a:r>
              <a:rPr lang="tr-TR" dirty="0" err="1"/>
              <a:t>streams</a:t>
            </a:r>
            <a:endParaRPr lang="tr-TR" dirty="0"/>
          </a:p>
          <a:p>
            <a:pPr lvl="2"/>
            <a:r>
              <a:rPr lang="tr-TR" dirty="0"/>
              <a:t>FFT: </a:t>
            </a:r>
            <a:r>
              <a:rPr lang="tr-TR" dirty="0" err="1"/>
              <a:t>Upon</a:t>
            </a:r>
            <a:r>
              <a:rPr lang="tr-TR" dirty="0"/>
              <a:t> </a:t>
            </a:r>
            <a:r>
              <a:rPr lang="tr-TR" dirty="0" err="1"/>
              <a:t>request</a:t>
            </a:r>
            <a:endParaRPr lang="tr-TR" dirty="0"/>
          </a:p>
          <a:p>
            <a:pPr lvl="2"/>
            <a:r>
              <a:rPr lang="tr-TR" dirty="0"/>
              <a:t>IQ: </a:t>
            </a:r>
            <a:r>
              <a:rPr lang="tr-TR" dirty="0" err="1"/>
              <a:t>Continuous</a:t>
            </a:r>
            <a:endParaRPr lang="tr-TR" dirty="0"/>
          </a:p>
          <a:p>
            <a:pPr lvl="1"/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</a:t>
            </a:r>
            <a:r>
              <a:rPr lang="tr-TR" dirty="0" err="1"/>
              <a:t>both</a:t>
            </a:r>
            <a:r>
              <a:rPr lang="tr-TR" dirty="0"/>
              <a:t> in</a:t>
            </a:r>
          </a:p>
          <a:p>
            <a:pPr lvl="2"/>
            <a:r>
              <a:rPr lang="tr-TR" dirty="0" err="1"/>
              <a:t>Complex</a:t>
            </a:r>
            <a:endParaRPr lang="tr-TR" dirty="0"/>
          </a:p>
          <a:p>
            <a:pPr lvl="2"/>
            <a:r>
              <a:rPr lang="tr-TR" dirty="0"/>
              <a:t>Int32</a:t>
            </a:r>
          </a:p>
          <a:p>
            <a:pPr lvl="2"/>
            <a:r>
              <a:rPr lang="tr-TR" dirty="0" err="1"/>
              <a:t>Big</a:t>
            </a:r>
            <a:r>
              <a:rPr lang="tr-TR" dirty="0"/>
              <a:t> </a:t>
            </a:r>
            <a:r>
              <a:rPr lang="tr-TR" dirty="0" err="1"/>
              <a:t>Endian</a:t>
            </a:r>
            <a:endParaRPr lang="tr-TR" dirty="0"/>
          </a:p>
          <a:p>
            <a:pPr lvl="2"/>
            <a:r>
              <a:rPr lang="tr-TR" dirty="0" err="1"/>
              <a:t>Split</a:t>
            </a:r>
            <a:r>
              <a:rPr lang="tr-TR" dirty="0"/>
              <a:t> form (</a:t>
            </a:r>
            <a:r>
              <a:rPr lang="tr-TR" dirty="0" err="1"/>
              <a:t>like</a:t>
            </a:r>
            <a:r>
              <a:rPr lang="tr-TR" dirty="0"/>
              <a:t> IIII…IQQQ…Q)</a:t>
            </a:r>
          </a:p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expects</a:t>
            </a:r>
            <a:r>
              <a:rPr lang="tr-TR" dirty="0"/>
              <a:t> in </a:t>
            </a:r>
            <a:r>
              <a:rPr lang="tr-TR" dirty="0" err="1"/>
              <a:t>complex</a:t>
            </a:r>
            <a:r>
              <a:rPr lang="tr-TR" dirty="0"/>
              <a:t>, float32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interleaved</a:t>
            </a:r>
            <a:r>
              <a:rPr lang="tr-TR" dirty="0"/>
              <a:t> </a:t>
            </a:r>
            <a:r>
              <a:rPr lang="tr-TR" dirty="0">
                <a:highlight>
                  <a:srgbClr val="FFFF00"/>
                </a:highlight>
                <a:sym typeface="Wingdings" panose="05000000000000000000" pitchFamily="2" charset="2"/>
              </a:rPr>
              <a:t></a:t>
            </a:r>
            <a:endParaRPr lang="tr-TR" dirty="0">
              <a:highlight>
                <a:srgbClr val="FFFF00"/>
              </a:highligh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064B183-A995-419C-8A6D-E3F17A95C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5E4F1A1-6D75-4A65-8269-FB3F81D275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58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DB8178-305D-40EA-B36D-827A106D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Demo: FFT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E287B8-29FB-41C7-BE3F-92092477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Receiver</a:t>
            </a:r>
            <a:r>
              <a:rPr lang="tr-TR" dirty="0"/>
              <a:t> </a:t>
            </a:r>
            <a:r>
              <a:rPr lang="tr-TR" dirty="0" err="1"/>
              <a:t>tuned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10MHz </a:t>
            </a:r>
            <a:r>
              <a:rPr lang="tr-TR" dirty="0" err="1"/>
              <a:t>center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, 25k </a:t>
            </a:r>
            <a:r>
              <a:rPr lang="tr-TR" dirty="0" err="1"/>
              <a:t>bandwidth</a:t>
            </a:r>
            <a:endParaRPr lang="tr-TR" dirty="0"/>
          </a:p>
          <a:p>
            <a:r>
              <a:rPr lang="tr-TR" dirty="0"/>
              <a:t>440Hz AM </a:t>
            </a:r>
            <a:r>
              <a:rPr lang="tr-TR" dirty="0" err="1"/>
              <a:t>modulated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is </a:t>
            </a:r>
            <a:r>
              <a:rPr lang="tr-TR" dirty="0" err="1"/>
              <a:t>supplied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generator</a:t>
            </a:r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request</a:t>
            </a:r>
            <a:r>
              <a:rPr lang="tr-TR" dirty="0"/>
              <a:t> 1024-pt FFT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second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54881C-9B97-4F5D-A14D-C728A45DA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752E58-194E-4E78-B36D-9DC198850D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63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57FC1FF-6320-4E45-8293-414AB35B9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FFT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0CB2058B-A476-4748-A693-37D5A97A8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375" y="1133475"/>
            <a:ext cx="7345975" cy="504348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5231AF3-5B77-41F5-8D29-9C3F5D9C7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1C76A4A-33D6-4B5D-96F7-45FB12DDFC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751918-6A9A-4C7C-B83C-C665C0A38794}"/>
              </a:ext>
            </a:extLst>
          </p:cNvPr>
          <p:cNvSpPr/>
          <p:nvPr/>
        </p:nvSpPr>
        <p:spPr>
          <a:xfrm>
            <a:off x="2264302" y="4288727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C747F558-F0AB-4C0F-BEB7-65C867C18E03}"/>
              </a:ext>
            </a:extLst>
          </p:cNvPr>
          <p:cNvSpPr/>
          <p:nvPr/>
        </p:nvSpPr>
        <p:spPr>
          <a:xfrm>
            <a:off x="2624787" y="3305727"/>
            <a:ext cx="2430790" cy="452617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Conversion</a:t>
            </a:r>
            <a:endParaRPr lang="en-US" sz="2400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E893AF7A-EF47-4429-A227-66577DA64E1A}"/>
              </a:ext>
            </a:extLst>
          </p:cNvPr>
          <p:cNvSpPr/>
          <p:nvPr/>
        </p:nvSpPr>
        <p:spPr>
          <a:xfrm>
            <a:off x="5556737" y="2684690"/>
            <a:ext cx="1503485" cy="452617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DSP</a:t>
            </a:r>
            <a:endParaRPr lang="en-US" sz="2400" dirty="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2E3B28F4-D5CC-4DE3-A69D-F545F781C67C}"/>
              </a:ext>
            </a:extLst>
          </p:cNvPr>
          <p:cNvSpPr/>
          <p:nvPr/>
        </p:nvSpPr>
        <p:spPr>
          <a:xfrm>
            <a:off x="7227558" y="2669024"/>
            <a:ext cx="1287792" cy="452617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Visual</a:t>
            </a:r>
            <a:endParaRPr lang="en-US" sz="240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09D31FAD-A37C-4012-80E6-0023249CA708}"/>
              </a:ext>
            </a:extLst>
          </p:cNvPr>
          <p:cNvSpPr txBox="1"/>
          <p:nvPr/>
        </p:nvSpPr>
        <p:spPr>
          <a:xfrm>
            <a:off x="3101485" y="5131670"/>
            <a:ext cx="3481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solidFill>
                  <a:schemeClr val="accent2"/>
                </a:solidFill>
              </a:rPr>
              <a:t>DEMO</a:t>
            </a:r>
            <a:endParaRPr lang="tr-T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24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6DB8178-305D-40EA-B36D-827A106D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Demo: IQ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FE287B8-29FB-41C7-BE3F-92092477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Receiver</a:t>
            </a:r>
            <a:r>
              <a:rPr lang="tr-TR" dirty="0"/>
              <a:t> </a:t>
            </a:r>
            <a:r>
              <a:rPr lang="tr-TR" dirty="0" err="1"/>
              <a:t>tuned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10MHz </a:t>
            </a:r>
            <a:r>
              <a:rPr lang="tr-TR" dirty="0" err="1"/>
              <a:t>center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, 25k </a:t>
            </a:r>
            <a:r>
              <a:rPr lang="tr-TR" dirty="0" err="1"/>
              <a:t>bandwidth</a:t>
            </a:r>
            <a:endParaRPr lang="tr-TR" dirty="0"/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receive</a:t>
            </a:r>
            <a:r>
              <a:rPr lang="tr-TR" dirty="0"/>
              <a:t> </a:t>
            </a:r>
            <a:r>
              <a:rPr lang="tr-TR" dirty="0" err="1"/>
              <a:t>continuous</a:t>
            </a:r>
            <a:r>
              <a:rPr lang="tr-TR" dirty="0"/>
              <a:t> IQ data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b="1" u="sng" dirty="0" err="1"/>
              <a:t>calculate</a:t>
            </a:r>
            <a:r>
              <a:rPr lang="tr-TR" b="1" u="sng" dirty="0"/>
              <a:t> </a:t>
            </a:r>
            <a:r>
              <a:rPr lang="tr-TR" b="1" u="sng" dirty="0" err="1"/>
              <a:t>and</a:t>
            </a:r>
            <a:r>
              <a:rPr lang="tr-TR" b="1" u="sng" dirty="0"/>
              <a:t> </a:t>
            </a:r>
            <a:r>
              <a:rPr lang="tr-TR" b="1" u="sng" dirty="0" err="1"/>
              <a:t>display</a:t>
            </a:r>
            <a:r>
              <a:rPr lang="tr-TR" b="1" u="sng" dirty="0"/>
              <a:t> </a:t>
            </a:r>
            <a:r>
              <a:rPr lang="tr-TR" b="1" u="sng" dirty="0" err="1"/>
              <a:t>real</a:t>
            </a:r>
            <a:r>
              <a:rPr lang="tr-TR" b="1" u="sng" dirty="0"/>
              <a:t>-time 1024-pt FFT</a:t>
            </a:r>
          </a:p>
          <a:p>
            <a:r>
              <a:rPr lang="tr-TR" dirty="0" err="1"/>
              <a:t>Records</a:t>
            </a:r>
            <a:r>
              <a:rPr lang="tr-TR" dirty="0"/>
              <a:t> </a:t>
            </a:r>
            <a:r>
              <a:rPr lang="tr-TR" dirty="0" err="1"/>
              <a:t>given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System</a:t>
            </a:r>
            <a:r>
              <a:rPr lang="tr-TR" dirty="0"/>
              <a:t> </a:t>
            </a:r>
            <a:r>
              <a:rPr lang="tr-TR" dirty="0" err="1"/>
              <a:t>Eng</a:t>
            </a:r>
            <a:r>
              <a:rPr lang="tr-TR" dirty="0"/>
              <a:t>. </a:t>
            </a:r>
            <a:r>
              <a:rPr lang="tr-TR" dirty="0" err="1"/>
              <a:t>for</a:t>
            </a:r>
            <a:r>
              <a:rPr lang="tr-TR" dirty="0"/>
              <a:t> offline </a:t>
            </a:r>
            <a:r>
              <a:rPr lang="tr-TR" dirty="0" err="1"/>
              <a:t>analysis</a:t>
            </a: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54881C-9B97-4F5D-A14D-C728A45DA8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752E58-194E-4E78-B36D-9DC198850D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110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71B2-8D7F-490D-B799-54785CC9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341AD-64D5-4E12-889C-D1A2FFB3F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9979"/>
            <a:ext cx="7886700" cy="5043488"/>
          </a:xfrm>
        </p:spPr>
        <p:txBody>
          <a:bodyPr/>
          <a:lstStyle/>
          <a:p>
            <a:r>
              <a:rPr lang="en-US" sz="3600" dirty="0"/>
              <a:t> GNU Radio 101</a:t>
            </a:r>
          </a:p>
          <a:p>
            <a:r>
              <a:rPr lang="en-US" sz="3600" dirty="0"/>
              <a:t> </a:t>
            </a:r>
            <a:r>
              <a:rPr lang="tr-TR" sz="3600" dirty="0"/>
              <a:t>GNU </a:t>
            </a:r>
            <a:r>
              <a:rPr lang="tr-TR" sz="3600" dirty="0" err="1"/>
              <a:t>Radio</a:t>
            </a:r>
            <a:r>
              <a:rPr lang="tr-TR" sz="3600" dirty="0"/>
              <a:t> </a:t>
            </a:r>
            <a:r>
              <a:rPr lang="tr-TR" sz="3600" dirty="0" err="1"/>
              <a:t>Interface</a:t>
            </a:r>
            <a:r>
              <a:rPr lang="tr-TR" sz="3600" dirty="0"/>
              <a:t> </a:t>
            </a:r>
            <a:r>
              <a:rPr lang="tr-TR" sz="3600" dirty="0" err="1"/>
              <a:t>to</a:t>
            </a:r>
            <a:r>
              <a:rPr lang="tr-TR" sz="3600" dirty="0"/>
              <a:t> Aselsan COMINT </a:t>
            </a:r>
            <a:r>
              <a:rPr lang="tr-TR" sz="3600" dirty="0" err="1"/>
              <a:t>Receivers</a:t>
            </a:r>
            <a:endParaRPr lang="tr-TR" sz="3600" dirty="0"/>
          </a:p>
          <a:p>
            <a:r>
              <a:rPr lang="tr-TR" sz="3600" dirty="0"/>
              <a:t>GNU </a:t>
            </a:r>
            <a:r>
              <a:rPr lang="tr-TR" sz="3600" dirty="0" err="1"/>
              <a:t>Radio</a:t>
            </a:r>
            <a:r>
              <a:rPr lang="tr-TR" sz="3600" dirty="0"/>
              <a:t> Live </a:t>
            </a:r>
            <a:r>
              <a:rPr lang="tr-TR" sz="3600" dirty="0" err="1"/>
              <a:t>Demos</a:t>
            </a:r>
            <a:endParaRPr lang="tr-TR" sz="3600" dirty="0"/>
          </a:p>
          <a:p>
            <a:r>
              <a:rPr lang="tr-TR" sz="3600" dirty="0" err="1"/>
              <a:t>Future</a:t>
            </a:r>
            <a:r>
              <a:rPr lang="tr-TR" sz="3600" dirty="0"/>
              <a:t> </a:t>
            </a:r>
            <a:r>
              <a:rPr lang="tr-TR" sz="3600" dirty="0" err="1"/>
              <a:t>Work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3641D-2B10-4BAF-868D-4368ABA66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B1020-E86F-4EFE-9FC2-1C4494087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09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7DF7AA-402D-4299-BFC7-4F125AE8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IQ</a:t>
            </a:r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23D623FD-6FFB-4D50-86D6-972B559A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820" y="1133475"/>
            <a:ext cx="6304360" cy="5043488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D04EE8C-3FB8-42A3-86D7-066A619E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D71D17-8710-4233-A52C-8ECF493D4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708503-5E3D-4F58-B2A8-90EF8D981611}"/>
              </a:ext>
            </a:extLst>
          </p:cNvPr>
          <p:cNvSpPr/>
          <p:nvPr/>
        </p:nvSpPr>
        <p:spPr>
          <a:xfrm>
            <a:off x="2264302" y="4288727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9DBA9153-2F70-4197-9FD6-8AEF290C33C1}"/>
              </a:ext>
            </a:extLst>
          </p:cNvPr>
          <p:cNvSpPr/>
          <p:nvPr/>
        </p:nvSpPr>
        <p:spPr>
          <a:xfrm>
            <a:off x="5086633" y="4183219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163D830C-AD75-46EA-AF49-8EF554291C7F}"/>
              </a:ext>
            </a:extLst>
          </p:cNvPr>
          <p:cNvSpPr/>
          <p:nvPr/>
        </p:nvSpPr>
        <p:spPr>
          <a:xfrm>
            <a:off x="3508131" y="1167414"/>
            <a:ext cx="2382715" cy="344863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Conversion</a:t>
            </a:r>
            <a:endParaRPr lang="en-US" sz="2400" dirty="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398A410-98C1-42B5-9831-C3607B17453D}"/>
              </a:ext>
            </a:extLst>
          </p:cNvPr>
          <p:cNvSpPr/>
          <p:nvPr/>
        </p:nvSpPr>
        <p:spPr>
          <a:xfrm>
            <a:off x="6457950" y="1194706"/>
            <a:ext cx="1212206" cy="344863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Visual</a:t>
            </a:r>
            <a:endParaRPr lang="en-US" sz="2400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F701DFAD-802D-416A-9E85-34DB8145A4A8}"/>
              </a:ext>
            </a:extLst>
          </p:cNvPr>
          <p:cNvSpPr txBox="1"/>
          <p:nvPr/>
        </p:nvSpPr>
        <p:spPr>
          <a:xfrm>
            <a:off x="2831123" y="5161300"/>
            <a:ext cx="3481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solidFill>
                  <a:schemeClr val="accent2"/>
                </a:solidFill>
              </a:rPr>
              <a:t>DEMO</a:t>
            </a:r>
            <a:endParaRPr lang="tr-T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2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704B775-4897-477D-931E-8C4B016D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Later</a:t>
            </a:r>
            <a:r>
              <a:rPr lang="tr-TR" dirty="0"/>
              <a:t> </a:t>
            </a:r>
            <a:r>
              <a:rPr lang="tr-TR" dirty="0" err="1"/>
              <a:t>demod</a:t>
            </a:r>
            <a:r>
              <a:rPr lang="tr-TR" dirty="0"/>
              <a:t> </a:t>
            </a:r>
            <a:r>
              <a:rPr lang="tr-TR" dirty="0" err="1"/>
              <a:t>blocks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arrived</a:t>
            </a:r>
            <a:r>
              <a:rPr lang="tr-TR" dirty="0"/>
              <a:t>…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B5568D-3430-4290-B1A8-524C52A44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Later</a:t>
            </a:r>
            <a:r>
              <a:rPr lang="tr-TR" dirty="0"/>
              <a:t>, </a:t>
            </a:r>
            <a:r>
              <a:rPr lang="tr-TR" dirty="0" err="1"/>
              <a:t>demod</a:t>
            </a:r>
            <a:r>
              <a:rPr lang="tr-TR" dirty="0"/>
              <a:t> </a:t>
            </a:r>
            <a:r>
              <a:rPr lang="tr-TR" dirty="0" err="1"/>
              <a:t>blocks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been</a:t>
            </a:r>
            <a:r>
              <a:rPr lang="tr-TR" dirty="0"/>
              <a:t> </a:t>
            </a:r>
            <a:r>
              <a:rPr lang="tr-TR" dirty="0" err="1"/>
              <a:t>added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Project</a:t>
            </a:r>
          </a:p>
          <a:p>
            <a:r>
              <a:rPr lang="tr-TR" dirty="0" err="1"/>
              <a:t>Still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verify</a:t>
            </a:r>
            <a:r>
              <a:rPr lang="tr-TR" dirty="0"/>
              <a:t> </a:t>
            </a:r>
            <a:r>
              <a:rPr lang="tr-TR" dirty="0" err="1"/>
              <a:t>they</a:t>
            </a:r>
            <a:r>
              <a:rPr lang="tr-TR" dirty="0"/>
              <a:t> </a:t>
            </a:r>
            <a:r>
              <a:rPr lang="tr-TR" dirty="0" err="1"/>
              <a:t>work</a:t>
            </a:r>
            <a:r>
              <a:rPr lang="tr-TR" dirty="0"/>
              <a:t> as </a:t>
            </a:r>
            <a:r>
              <a:rPr lang="tr-TR" dirty="0" err="1"/>
              <a:t>expected</a:t>
            </a:r>
            <a:endParaRPr lang="tr-TR" dirty="0"/>
          </a:p>
          <a:p>
            <a:r>
              <a:rPr lang="tr-TR" dirty="0"/>
              <a:t>But </a:t>
            </a:r>
            <a:r>
              <a:rPr lang="tr-TR" dirty="0" err="1"/>
              <a:t>again</a:t>
            </a:r>
            <a:r>
              <a:rPr lang="tr-TR" dirty="0"/>
              <a:t> </a:t>
            </a:r>
            <a:r>
              <a:rPr lang="tr-TR" dirty="0" err="1"/>
              <a:t>no</a:t>
            </a:r>
            <a:r>
              <a:rPr lang="tr-TR" dirty="0"/>
              <a:t> GUI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player</a:t>
            </a:r>
            <a:r>
              <a:rPr lang="tr-TR" dirty="0"/>
              <a:t> </a:t>
            </a:r>
            <a:r>
              <a:rPr lang="tr-TR" dirty="0" err="1"/>
              <a:t>available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listen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audio</a:t>
            </a:r>
            <a:r>
              <a:rPr lang="tr-TR" dirty="0"/>
              <a:t> </a:t>
            </a:r>
            <a:r>
              <a:rPr lang="tr-TR" dirty="0" err="1"/>
              <a:t>stream</a:t>
            </a:r>
            <a:r>
              <a:rPr lang="tr-TR" dirty="0"/>
              <a:t> (DAUD)</a:t>
            </a:r>
          </a:p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rescue</a:t>
            </a:r>
            <a:r>
              <a:rPr lang="tr-TR" dirty="0"/>
              <a:t> </a:t>
            </a:r>
            <a:r>
              <a:rPr lang="tr-TR" dirty="0"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tr-TR" dirty="0">
              <a:highlight>
                <a:srgbClr val="FFFF00"/>
              </a:highlight>
            </a:endParaRP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C688B07-893C-4ADC-8FE8-95E9BB29F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3180CAB-BB9A-4324-8C78-F00230B283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871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7DF7AA-402D-4299-BFC7-4F125AE8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GNU </a:t>
            </a:r>
            <a:r>
              <a:rPr lang="tr-TR" dirty="0" err="1"/>
              <a:t>Radio</a:t>
            </a:r>
            <a:r>
              <a:rPr lang="tr-TR" dirty="0"/>
              <a:t> DAUD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D04EE8C-3FB8-42A3-86D7-066A619E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05770" y="5626190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D71D17-8710-4233-A52C-8ECF493D4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sp>
        <p:nvSpPr>
          <p:cNvPr id="9" name="Rounded Rectangle 7">
            <a:extLst>
              <a:ext uri="{FF2B5EF4-FFF2-40B4-BE49-F238E27FC236}">
                <a16:creationId xmlns:a16="http://schemas.microsoft.com/office/drawing/2014/main" id="{9DBA9153-2F70-4197-9FD6-8AEF290C33C1}"/>
              </a:ext>
            </a:extLst>
          </p:cNvPr>
          <p:cNvSpPr/>
          <p:nvPr/>
        </p:nvSpPr>
        <p:spPr>
          <a:xfrm>
            <a:off x="1934453" y="3468426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pic>
        <p:nvPicPr>
          <p:cNvPr id="13" name="İçerik Yer Tutucusu 12">
            <a:extLst>
              <a:ext uri="{FF2B5EF4-FFF2-40B4-BE49-F238E27FC236}">
                <a16:creationId xmlns:a16="http://schemas.microsoft.com/office/drawing/2014/main" id="{D6152345-C4B8-457E-96EF-3D456D9C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194" y="1119113"/>
            <a:ext cx="6304360" cy="5043488"/>
          </a:xfr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708503-5E3D-4F58-B2A8-90EF8D981611}"/>
              </a:ext>
            </a:extLst>
          </p:cNvPr>
          <p:cNvSpPr/>
          <p:nvPr/>
        </p:nvSpPr>
        <p:spPr>
          <a:xfrm>
            <a:off x="1934453" y="3581495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163D830C-AD75-46EA-AF49-8EF554291C7F}"/>
              </a:ext>
            </a:extLst>
          </p:cNvPr>
          <p:cNvSpPr/>
          <p:nvPr/>
        </p:nvSpPr>
        <p:spPr>
          <a:xfrm>
            <a:off x="2492481" y="2541775"/>
            <a:ext cx="2382715" cy="344863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Conversion</a:t>
            </a:r>
            <a:endParaRPr lang="en-US" sz="2400" dirty="0"/>
          </a:p>
        </p:txBody>
      </p:sp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E398A410-98C1-42B5-9831-C3607B17453D}"/>
              </a:ext>
            </a:extLst>
          </p:cNvPr>
          <p:cNvSpPr/>
          <p:nvPr/>
        </p:nvSpPr>
        <p:spPr>
          <a:xfrm>
            <a:off x="5144494" y="2541774"/>
            <a:ext cx="1212206" cy="344863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/>
              <a:t>Visual</a:t>
            </a:r>
            <a:endParaRPr lang="en-US" sz="2400" dirty="0"/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665E3997-A8BA-497F-87EA-CAD534C484CC}"/>
              </a:ext>
            </a:extLst>
          </p:cNvPr>
          <p:cNvSpPr/>
          <p:nvPr/>
        </p:nvSpPr>
        <p:spPr>
          <a:xfrm>
            <a:off x="5144494" y="4392424"/>
            <a:ext cx="1450448" cy="775642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Replay&amp;Analysis</a:t>
            </a:r>
            <a:endParaRPr lang="en-US" sz="2400" dirty="0"/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E22EA8DD-2C24-4FAD-A83C-D475BE63DC21}"/>
              </a:ext>
            </a:extLst>
          </p:cNvPr>
          <p:cNvSpPr/>
          <p:nvPr/>
        </p:nvSpPr>
        <p:spPr>
          <a:xfrm>
            <a:off x="5184195" y="3295994"/>
            <a:ext cx="1212206" cy="344863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dirty="0" err="1"/>
              <a:t>Audio</a:t>
            </a:r>
            <a:endParaRPr lang="en-US" sz="2400" dirty="0"/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6C8787EF-C42B-4392-A6CA-E21E5E8D1EDA}"/>
              </a:ext>
            </a:extLst>
          </p:cNvPr>
          <p:cNvSpPr txBox="1"/>
          <p:nvPr/>
        </p:nvSpPr>
        <p:spPr>
          <a:xfrm>
            <a:off x="2703497" y="5118357"/>
            <a:ext cx="34817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000" b="1" dirty="0">
                <a:solidFill>
                  <a:schemeClr val="accent2"/>
                </a:solidFill>
              </a:rPr>
              <a:t>DEMO</a:t>
            </a:r>
            <a:endParaRPr lang="tr-TR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3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1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37DF7AA-402D-4299-BFC7-4F125AE85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Work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61026FF4-7CF8-4A62-A986-24910D6C6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Aselsan Source </a:t>
            </a:r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need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</a:t>
            </a:r>
            <a:r>
              <a:rPr lang="tr-TR" dirty="0" err="1"/>
              <a:t>written</a:t>
            </a:r>
            <a:endParaRPr lang="tr-TR" dirty="0"/>
          </a:p>
          <a:p>
            <a:r>
              <a:rPr lang="tr-TR" dirty="0"/>
              <a:t>Multi-</a:t>
            </a:r>
            <a:r>
              <a:rPr lang="tr-TR" dirty="0" err="1"/>
              <a:t>channel</a:t>
            </a:r>
            <a:r>
              <a:rPr lang="tr-TR" dirty="0"/>
              <a:t> data can be </a:t>
            </a:r>
            <a:r>
              <a:rPr lang="tr-TR" dirty="0" err="1"/>
              <a:t>received</a:t>
            </a:r>
            <a:endParaRPr lang="tr-TR" dirty="0"/>
          </a:p>
          <a:p>
            <a:r>
              <a:rPr lang="tr-TR" dirty="0" err="1"/>
              <a:t>Phase</a:t>
            </a:r>
            <a:r>
              <a:rPr lang="tr-TR" dirty="0"/>
              <a:t> </a:t>
            </a:r>
            <a:r>
              <a:rPr lang="tr-TR" dirty="0" err="1"/>
              <a:t>measurements</a:t>
            </a:r>
            <a:r>
              <a:rPr lang="tr-TR" dirty="0"/>
              <a:t> can be </a:t>
            </a:r>
            <a:r>
              <a:rPr lang="tr-TR" dirty="0" err="1"/>
              <a:t>made</a:t>
            </a:r>
            <a:r>
              <a:rPr lang="tr-TR" dirty="0"/>
              <a:t> online</a:t>
            </a:r>
          </a:p>
          <a:p>
            <a:r>
              <a:rPr lang="tr-TR" dirty="0" err="1"/>
              <a:t>Easy</a:t>
            </a:r>
            <a:r>
              <a:rPr lang="tr-TR" dirty="0"/>
              <a:t> data </a:t>
            </a:r>
            <a:r>
              <a:rPr lang="tr-TR" dirty="0" err="1"/>
              <a:t>recording</a:t>
            </a:r>
            <a:r>
              <a:rPr lang="tr-TR" dirty="0"/>
              <a:t> </a:t>
            </a:r>
          </a:p>
          <a:p>
            <a:r>
              <a:rPr lang="tr-TR" dirty="0" err="1"/>
              <a:t>All</a:t>
            </a:r>
            <a:r>
              <a:rPr lang="tr-TR" dirty="0"/>
              <a:t> COMINT </a:t>
            </a:r>
            <a:r>
              <a:rPr lang="tr-TR" dirty="0" err="1"/>
              <a:t>algorithms</a:t>
            </a:r>
            <a:r>
              <a:rPr lang="tr-TR" dirty="0"/>
              <a:t> can be </a:t>
            </a:r>
            <a:r>
              <a:rPr lang="tr-TR" dirty="0" err="1"/>
              <a:t>implemented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prototyped</a:t>
            </a:r>
            <a:endParaRPr lang="tr-TR" dirty="0"/>
          </a:p>
          <a:p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demodulation</a:t>
            </a:r>
            <a:r>
              <a:rPr lang="tr-TR" dirty="0"/>
              <a:t> </a:t>
            </a:r>
            <a:r>
              <a:rPr lang="tr-TR" dirty="0" err="1"/>
              <a:t>blocks</a:t>
            </a:r>
            <a:r>
              <a:rPr lang="tr-TR" dirty="0"/>
              <a:t> </a:t>
            </a:r>
            <a:r>
              <a:rPr lang="tr-TR" dirty="0" err="1"/>
              <a:t>ready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use</a:t>
            </a:r>
            <a:endParaRPr lang="tr-TR" dirty="0"/>
          </a:p>
          <a:p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other</a:t>
            </a:r>
            <a:r>
              <a:rPr lang="tr-TR" dirty="0"/>
              <a:t> FOSS </a:t>
            </a:r>
            <a:r>
              <a:rPr lang="tr-TR" dirty="0" err="1"/>
              <a:t>apps</a:t>
            </a:r>
            <a:endParaRPr lang="tr-TR" dirty="0"/>
          </a:p>
          <a:p>
            <a:pPr lvl="1"/>
            <a:r>
              <a:rPr lang="tr-TR" dirty="0" err="1"/>
              <a:t>Inspectrum</a:t>
            </a:r>
            <a:r>
              <a:rPr lang="tr-TR" dirty="0"/>
              <a:t>, gr-</a:t>
            </a:r>
            <a:r>
              <a:rPr lang="tr-TR" dirty="0" err="1"/>
              <a:t>inspector</a:t>
            </a:r>
            <a:r>
              <a:rPr lang="tr-TR" dirty="0"/>
              <a:t>, …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D04EE8C-3FB8-42A3-86D7-066A619E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D71D17-8710-4233-A52C-8ECF493D44A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7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CBD6549-5EC1-4C7E-87AA-959EF173D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Thanks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A736D6-BB54-450C-A190-7B8FF7CBF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A43116-CB61-48D4-AC9C-AAEABDDED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61AA7AA-27E0-456C-A416-F14B3B6530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1F53-1142-4713-8A98-197C2897C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4151"/>
            <a:ext cx="7886700" cy="934670"/>
          </a:xfrm>
        </p:spPr>
        <p:txBody>
          <a:bodyPr/>
          <a:lstStyle/>
          <a:p>
            <a:r>
              <a:rPr lang="en-US" dirty="0"/>
              <a:t>GNU Radio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D76C1-3E1D-48EA-BC11-925061E9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 signal processing library</a:t>
            </a:r>
          </a:p>
          <a:p>
            <a:pPr>
              <a:lnSpc>
                <a:spcPct val="150000"/>
              </a:lnSpc>
            </a:pPr>
            <a:r>
              <a:rPr lang="en-US" dirty="0"/>
              <a:t>Designed for real-time</a:t>
            </a:r>
          </a:p>
          <a:p>
            <a:pPr>
              <a:lnSpc>
                <a:spcPct val="150000"/>
              </a:lnSpc>
            </a:pPr>
            <a:r>
              <a:rPr lang="en-US" dirty="0"/>
              <a:t>The software part of an SDR</a:t>
            </a:r>
          </a:p>
          <a:p>
            <a:pPr>
              <a:lnSpc>
                <a:spcPct val="150000"/>
              </a:lnSpc>
            </a:pPr>
            <a:r>
              <a:rPr lang="en-US" dirty="0"/>
              <a:t>Not a radio application</a:t>
            </a:r>
          </a:p>
          <a:p>
            <a:pPr>
              <a:lnSpc>
                <a:spcPct val="150000"/>
              </a:lnSpc>
            </a:pPr>
            <a:r>
              <a:rPr lang="en-US" dirty="0"/>
              <a:t>The tool to </a:t>
            </a:r>
            <a:r>
              <a:rPr lang="en-US" b="1" dirty="0"/>
              <a:t>build your own </a:t>
            </a:r>
            <a:r>
              <a:rPr lang="en-US" dirty="0"/>
              <a:t>transceivers</a:t>
            </a:r>
            <a:endParaRPr lang="tr-TR" dirty="0"/>
          </a:p>
          <a:p>
            <a:pPr>
              <a:lnSpc>
                <a:spcPct val="150000"/>
              </a:lnSpc>
            </a:pPr>
            <a:r>
              <a:rPr lang="tr-TR" b="1" dirty="0"/>
              <a:t>FOSS</a:t>
            </a:r>
            <a:r>
              <a:rPr lang="tr-TR" dirty="0"/>
              <a:t>: </a:t>
            </a:r>
            <a:r>
              <a:rPr lang="tr-TR" dirty="0" err="1"/>
              <a:t>Free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Open Source Software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743A0-9620-4C4B-9B9C-F5625332E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F81E9-E130-4356-BA6A-808D9D5D9A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pic>
        <p:nvPicPr>
          <p:cNvPr id="1032" name="Picture 8" descr="Image result for gnuradio">
            <a:extLst>
              <a:ext uri="{FF2B5EF4-FFF2-40B4-BE49-F238E27FC236}">
                <a16:creationId xmlns:a16="http://schemas.microsoft.com/office/drawing/2014/main" id="{DF42C116-9ABE-4097-A9FB-209B10FD9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293" y="1595254"/>
            <a:ext cx="4146550" cy="118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9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097C0-1509-48DC-B43F-D17D0CEC0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Flow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DB9ED-1304-47BE-A384-7953AA7D61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CFBC5-C723-4F19-8D71-3D31D569A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265"/>
            <a:ext cx="9144000" cy="3877654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Transceivers are implemented as </a:t>
            </a:r>
            <a:r>
              <a:rPr lang="en-US" i="1" dirty="0"/>
              <a:t>flow graphs</a:t>
            </a:r>
          </a:p>
          <a:p>
            <a:r>
              <a:rPr lang="en-US" dirty="0"/>
              <a:t>Similar to Simulink / schematics</a:t>
            </a:r>
          </a:p>
          <a:p>
            <a:r>
              <a:rPr lang="en-US" dirty="0"/>
              <a:t>Define structure and parameters of </a:t>
            </a:r>
            <a:r>
              <a:rPr lang="en-US" i="1" dirty="0"/>
              <a:t>blocks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3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5DCA6-2A49-471A-91E3-80CE4DCF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Concept: Block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FD8E8-DB89-420C-BF4C-D35B01EDA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A9374-CBAC-402F-B68B-B7677A076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231293"/>
            <a:ext cx="7886700" cy="5043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Written in C++ or Python</a:t>
            </a:r>
          </a:p>
          <a:p>
            <a:pPr>
              <a:lnSpc>
                <a:spcPct val="150000"/>
              </a:lnSpc>
            </a:pPr>
            <a:r>
              <a:rPr lang="en-US" dirty="0"/>
              <a:t>Implement one logical step</a:t>
            </a:r>
          </a:p>
          <a:p>
            <a:pPr>
              <a:lnSpc>
                <a:spcPct val="150000"/>
              </a:lnSpc>
            </a:pPr>
            <a:r>
              <a:rPr lang="en-US" dirty="0"/>
              <a:t>Each block run in separate thread</a:t>
            </a:r>
          </a:p>
          <a:p>
            <a:pPr>
              <a:lnSpc>
                <a:spcPct val="150000"/>
              </a:lnSpc>
            </a:pPr>
            <a:r>
              <a:rPr lang="en-US" dirty="0"/>
              <a:t>Can be encapsulated into hierarchical blocks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6" b="8276"/>
          <a:stretch/>
        </p:blipFill>
        <p:spPr>
          <a:xfrm>
            <a:off x="570975" y="4391250"/>
            <a:ext cx="7886700" cy="180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9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B454A-9586-4095-A820-37DC0483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" y="3583722"/>
            <a:ext cx="7886700" cy="21775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27894-B028-4727-BF54-6E16584C3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BAA61-9A0A-4FC8-9543-E8BC3E4BC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785997" y="5614863"/>
            <a:ext cx="162014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Complex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3871973" y="5614863"/>
            <a:ext cx="1351538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Float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729347" y="5614863"/>
            <a:ext cx="110579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Byte</a:t>
            </a:r>
            <a:endParaRPr lang="en-US" sz="2400" dirty="0"/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628650" y="1156335"/>
            <a:ext cx="7886700" cy="5043488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4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20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charset="2"/>
              <a:buChar char="§"/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Samples are buffered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types are color-coded</a:t>
            </a:r>
          </a:p>
        </p:txBody>
      </p:sp>
      <p:pic>
        <p:nvPicPr>
          <p:cNvPr id="14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4" t="32189" r="27585" b="29493"/>
          <a:stretch/>
        </p:blipFill>
        <p:spPr>
          <a:xfrm>
            <a:off x="5069518" y="1815685"/>
            <a:ext cx="2167042" cy="126724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709580" y="2319836"/>
            <a:ext cx="1520961" cy="215682"/>
            <a:chOff x="4208386" y="2035076"/>
            <a:chExt cx="1520961" cy="215682"/>
          </a:xfrm>
        </p:grpSpPr>
        <p:sp>
          <p:nvSpPr>
            <p:cNvPr id="15" name="Rectangle 14"/>
            <p:cNvSpPr/>
            <p:nvPr/>
          </p:nvSpPr>
          <p:spPr>
            <a:xfrm>
              <a:off x="551217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94114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7605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6034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44641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08386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425637" y="2035076"/>
              <a:ext cx="217170" cy="215682"/>
            </a:xfrm>
            <a:prstGeom prst="rect">
              <a:avLst/>
            </a:prstGeom>
            <a:solidFill>
              <a:srgbClr val="F17C3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8" t="28850" r="45833" b="26687"/>
          <a:stretch/>
        </p:blipFill>
        <p:spPr>
          <a:xfrm>
            <a:off x="1139273" y="1836205"/>
            <a:ext cx="2544748" cy="11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0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035F-3DDC-4ED6-B42E-FFDACF710E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202083"/>
            <a:ext cx="2057400" cy="517018"/>
          </a:xfrm>
        </p:spPr>
        <p:txBody>
          <a:bodyPr/>
          <a:lstStyle/>
          <a:p>
            <a:fld id="{B43BA642-7F15-184F-939E-4070E0E5D9B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6B0C5-9531-4720-82FF-A173BB7D86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8650" y="6202083"/>
            <a:ext cx="3086100" cy="517017"/>
          </a:xfrm>
        </p:spPr>
        <p:txBody>
          <a:bodyPr/>
          <a:lstStyle/>
          <a:p>
            <a:r>
              <a:rPr lang="en-US" dirty="0"/>
              <a:t>GNU Radio Workshop // SDR Academy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7DD7C3-8B19-469D-B9E3-9235A772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GNU Radio Companion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879"/>
            <a:ext cx="9144000" cy="5454221"/>
          </a:xfrm>
        </p:spPr>
      </p:pic>
      <p:sp>
        <p:nvSpPr>
          <p:cNvPr id="8" name="Rounded Rectangle 7"/>
          <p:cNvSpPr/>
          <p:nvPr/>
        </p:nvSpPr>
        <p:spPr>
          <a:xfrm>
            <a:off x="6906638" y="1125696"/>
            <a:ext cx="2237363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Block Library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477387" y="1731807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Edit </a:t>
            </a:r>
            <a:r>
              <a:rPr lang="en-US" sz="2400" dirty="0" err="1"/>
              <a:t>Flowgraph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42949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Console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4181676" y="5728823"/>
            <a:ext cx="2569319" cy="680936"/>
          </a:xfrm>
          <a:prstGeom prst="roundRect">
            <a:avLst/>
          </a:prstGeom>
          <a:solidFill>
            <a:srgbClr val="010101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Variables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018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511D-03E8-4AC1-8289-6D1ADA80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Output and Instrumentation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AE588-632F-4A0F-83D9-5DCC5CF662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D59F5-AF6E-4BA6-B1E9-E6F8C2CD8F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" b="9439"/>
          <a:stretch/>
        </p:blipFill>
        <p:spPr>
          <a:xfrm>
            <a:off x="4656402" y="1090807"/>
            <a:ext cx="4478244" cy="5089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0806"/>
            <a:ext cx="4556801" cy="50898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56801" y="930519"/>
            <a:ext cx="1" cy="5410464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92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GQRX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/>
              <a:t> a GNU Radio Application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5" b="5947"/>
          <a:stretch/>
        </p:blipFill>
        <p:spPr>
          <a:xfrm>
            <a:off x="0" y="1095152"/>
            <a:ext cx="9144000" cy="52022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3BA642-7F15-184F-939E-4070E0E5D9B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tr-TR" dirty="0"/>
              <a:t>Aselsan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1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1010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3906</TotalTime>
  <Words>643</Words>
  <Application>Microsoft Office PowerPoint</Application>
  <PresentationFormat>Ekran Gösterisi (4:3)</PresentationFormat>
  <Paragraphs>191</Paragraphs>
  <Slides>24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Helvetica Neue</vt:lpstr>
      <vt:lpstr>Times New Roman</vt:lpstr>
      <vt:lpstr>Wingdings</vt:lpstr>
      <vt:lpstr>Office Theme</vt:lpstr>
      <vt:lpstr>GNU Radio Basics &amp; Interfacing to Aselsan COMINT Receivers</vt:lpstr>
      <vt:lpstr>Outline</vt:lpstr>
      <vt:lpstr>GNU Radio is…</vt:lpstr>
      <vt:lpstr>Basic Concept: Flow Graph</vt:lpstr>
      <vt:lpstr>Basic Concept: Block</vt:lpstr>
      <vt:lpstr>Data Streams</vt:lpstr>
      <vt:lpstr>GNU Radio Companion</vt:lpstr>
      <vt:lpstr>GUI Output and Instrumentation</vt:lpstr>
      <vt:lpstr>GQRX - a GNU Radio Application</vt:lpstr>
      <vt:lpstr>Out Of Tree Modules</vt:lpstr>
      <vt:lpstr>GNU Radio is used by</vt:lpstr>
      <vt:lpstr>GNU Radio is an Ecosystem</vt:lpstr>
      <vt:lpstr>Installing GNU Radio</vt:lpstr>
      <vt:lpstr>Learn // Discuss // Connect</vt:lpstr>
      <vt:lpstr>It all began…</vt:lpstr>
      <vt:lpstr>GNU Radio Interface to Aselsan Comint Receivers</vt:lpstr>
      <vt:lpstr>GNU Radio Demo: FFT</vt:lpstr>
      <vt:lpstr>GNU Radio FFT</vt:lpstr>
      <vt:lpstr>GNU Radio Demo: IQ</vt:lpstr>
      <vt:lpstr>GNU Radio IQ</vt:lpstr>
      <vt:lpstr>Later demod blocks have arrived…</vt:lpstr>
      <vt:lpstr>GNU Radio DAUD</vt:lpstr>
      <vt:lpstr>Future Work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IEEE 802.11p Device Fingerprinting</dc:title>
  <dc:creator>Bastian Bloessl</dc:creator>
  <cp:lastModifiedBy>Murat Sever</cp:lastModifiedBy>
  <cp:revision>299</cp:revision>
  <dcterms:created xsi:type="dcterms:W3CDTF">2016-12-29T13:52:06Z</dcterms:created>
  <dcterms:modified xsi:type="dcterms:W3CDTF">2018-11-20T04:17:32Z</dcterms:modified>
</cp:coreProperties>
</file>